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78" r:id="rId2"/>
    <p:sldId id="352" r:id="rId3"/>
    <p:sldId id="383" r:id="rId4"/>
    <p:sldId id="363" r:id="rId5"/>
    <p:sldId id="386" r:id="rId6"/>
    <p:sldId id="384" r:id="rId7"/>
    <p:sldId id="404" r:id="rId8"/>
    <p:sldId id="388" r:id="rId9"/>
    <p:sldId id="387" r:id="rId10"/>
    <p:sldId id="389" r:id="rId11"/>
    <p:sldId id="390" r:id="rId12"/>
    <p:sldId id="391" r:id="rId13"/>
    <p:sldId id="400" r:id="rId14"/>
    <p:sldId id="392" r:id="rId15"/>
    <p:sldId id="393" r:id="rId16"/>
    <p:sldId id="399" r:id="rId17"/>
    <p:sldId id="397" r:id="rId18"/>
    <p:sldId id="398" r:id="rId19"/>
    <p:sldId id="403" r:id="rId20"/>
    <p:sldId id="401" r:id="rId21"/>
    <p:sldId id="402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g11xdaMO3vBBsRsx+ilh/eeAI0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6E6F"/>
    <a:srgbClr val="FA8C1E"/>
    <a:srgbClr val="D60000"/>
    <a:srgbClr val="FF0000"/>
    <a:srgbClr val="4472C4"/>
    <a:srgbClr val="92D050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89290" autoAdjust="0"/>
  </p:normalViewPr>
  <p:slideViewPr>
    <p:cSldViewPr snapToGrid="0">
      <p:cViewPr varScale="1">
        <p:scale>
          <a:sx n="103" d="100"/>
          <a:sy n="103" d="100"/>
        </p:scale>
        <p:origin x="780" y="96"/>
      </p:cViewPr>
      <p:guideLst>
        <p:guide orient="horz" pos="2160"/>
        <p:guide pos="3840"/>
      </p:guideLst>
    </p:cSldViewPr>
  </p:slideViewPr>
  <p:notesTextViewPr>
    <p:cViewPr>
      <p:scale>
        <a:sx n="99" d="100"/>
        <a:sy n="9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김영제 발표 시작하겠습니다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저번 발표 때 </a:t>
            </a:r>
            <a:r>
              <a:rPr lang="en-US" altLang="ko-KR" dirty="0"/>
              <a:t>EEG</a:t>
            </a:r>
            <a:r>
              <a:rPr lang="ko-KR" altLang="en-US" dirty="0"/>
              <a:t>관련된 주제를 들고 왔었는데</a:t>
            </a:r>
            <a:r>
              <a:rPr lang="en-US" altLang="ko-KR" dirty="0"/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/>
              <a:t>이번에 </a:t>
            </a:r>
            <a:r>
              <a:rPr lang="ko-KR" altLang="en-US" dirty="0" err="1"/>
              <a:t>미카이</a:t>
            </a:r>
            <a:r>
              <a:rPr lang="ko-KR" altLang="en-US" dirty="0"/>
              <a:t> </a:t>
            </a:r>
            <a:r>
              <a:rPr lang="ko-KR" altLang="en-US" dirty="0" err="1"/>
              <a:t>챌린지로</a:t>
            </a:r>
            <a:r>
              <a:rPr lang="ko-KR" altLang="en-US" dirty="0"/>
              <a:t> 주제를 바꾸게 되어서 </a:t>
            </a:r>
            <a:r>
              <a:rPr lang="ko-KR" altLang="en-US" dirty="0" err="1"/>
              <a:t>챌린지</a:t>
            </a:r>
            <a:r>
              <a:rPr lang="ko-KR" altLang="en-US" dirty="0"/>
              <a:t> 설명부터 시작하겠습니다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401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660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431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1143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761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350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0342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3296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5617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7494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337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7313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6878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f2f88ee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g16f2f88ee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2966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6019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b="1" dirty="0" smtClean="0"/>
              <a:t>High Sample Quality</a:t>
            </a:r>
            <a:r>
              <a:rPr lang="ko-KR" altLang="en-US" dirty="0" smtClean="0"/>
              <a:t> </a:t>
            </a:r>
            <a:r>
              <a:rPr lang="en-US" altLang="ko-KR" dirty="0" smtClean="0"/>
              <a:t>— </a:t>
            </a:r>
            <a:r>
              <a:rPr lang="ko-KR" altLang="en-US" dirty="0" smtClean="0"/>
              <a:t>생성된 이미지가 실제같이 선명하고 </a:t>
            </a:r>
            <a:r>
              <a:rPr lang="ko-KR" altLang="en-US" dirty="0" err="1" smtClean="0"/>
              <a:t>디테일해야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Mode Coverage / Diversity</a:t>
            </a:r>
            <a:r>
              <a:rPr lang="ko-KR" altLang="en-US" dirty="0" smtClean="0"/>
              <a:t> </a:t>
            </a:r>
            <a:r>
              <a:rPr lang="en-US" altLang="ko-KR" dirty="0" smtClean="0"/>
              <a:t>— </a:t>
            </a:r>
            <a:r>
              <a:rPr lang="ko-KR" altLang="en-US" dirty="0" smtClean="0"/>
              <a:t>다양한 종류의 데이터를 고루 생성할 수 있어야 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소수 클래스 포함</a:t>
            </a:r>
            <a:r>
              <a:rPr lang="en-US" altLang="ko-KR" dirty="0" smtClean="0"/>
              <a:t>).</a:t>
            </a:r>
          </a:p>
          <a:p>
            <a:r>
              <a:rPr lang="en-US" altLang="ko-KR" b="1" dirty="0" smtClean="0"/>
              <a:t>Fast Sampling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— </a:t>
            </a:r>
            <a:r>
              <a:rPr lang="ko-KR" altLang="en-US" dirty="0" smtClean="0"/>
              <a:t>생성 속도가 빨라야 실제 서비스에 쓸 수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실시간 이미지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 합성</a:t>
            </a:r>
            <a:endParaRPr lang="en-US" altLang="ko-KR" dirty="0" smtClean="0"/>
          </a:p>
          <a:p>
            <a:r>
              <a:rPr lang="ko-KR" altLang="en-US" dirty="0" smtClean="0"/>
              <a:t>입력 데이터를 잠재 공간에 확률적으로 인코딩하고 이를 다시 복원함으로써 데이터의 분포를 학습하는 생성 모델이다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408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b="1" dirty="0" smtClean="0"/>
              <a:t>Forward Process (</a:t>
            </a:r>
            <a:r>
              <a:rPr lang="ko-KR" altLang="en-US" b="1" dirty="0" smtClean="0"/>
              <a:t>노이즈 추가</a:t>
            </a:r>
            <a:r>
              <a:rPr lang="en-US" altLang="ko-KR" b="1" dirty="0" smtClean="0"/>
              <a:t>) , Reverse Process (</a:t>
            </a:r>
            <a:r>
              <a:rPr lang="en-US" altLang="ko-KR" b="1" dirty="0" err="1" smtClean="0"/>
              <a:t>denoising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샘플 생성</a:t>
            </a:r>
            <a:r>
              <a:rPr lang="en-US" altLang="ko-KR" b="1" dirty="0" smtClean="0"/>
              <a:t>) </a:t>
            </a:r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 smtClean="0"/>
              <a:t>diffusion </a:t>
            </a:r>
            <a:r>
              <a:rPr lang="ko-KR" altLang="en-US" dirty="0" smtClean="0"/>
              <a:t>모델에서는 매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에서 원래 이미지를 복원해야 하는데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만약 그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에서 여러 개의 </a:t>
            </a:r>
            <a:r>
              <a:rPr lang="en-US" altLang="ko-KR" dirty="0" smtClean="0"/>
              <a:t>plausible</a:t>
            </a:r>
            <a:r>
              <a:rPr lang="ko-KR" altLang="en-US" dirty="0" smtClean="0"/>
              <a:t>한 원본이 가능하다면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b="1" dirty="0" smtClean="0"/>
              <a:t>Gaussian </a:t>
            </a:r>
            <a:r>
              <a:rPr lang="ko-KR" altLang="en-US" b="1" dirty="0" smtClean="0"/>
              <a:t>하나로 표현 못함</a:t>
            </a:r>
            <a:r>
              <a:rPr lang="ko-KR" altLang="en-US" dirty="0" smtClean="0"/>
              <a:t> → </a:t>
            </a:r>
            <a:r>
              <a:rPr lang="ko-KR" altLang="en-US" b="1" dirty="0" err="1" smtClean="0"/>
              <a:t>멀티모달</a:t>
            </a:r>
            <a:r>
              <a:rPr lang="ko-KR" altLang="en-US" b="1" dirty="0" smtClean="0"/>
              <a:t> 분포가 필요</a:t>
            </a:r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809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ko-KR" dirty="0" smtClean="0"/>
              <a:t>diffusion </a:t>
            </a:r>
            <a:r>
              <a:rPr lang="ko-KR" altLang="en-US" dirty="0" smtClean="0"/>
              <a:t>모델에서는 매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에서 원래 이미지를 복원해야 하는데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만약 그 </a:t>
            </a:r>
            <a:r>
              <a:rPr lang="en-US" altLang="ko-KR" dirty="0" smtClean="0"/>
              <a:t>step</a:t>
            </a:r>
            <a:r>
              <a:rPr lang="ko-KR" altLang="en-US" dirty="0" smtClean="0"/>
              <a:t>에서 여러 개의 </a:t>
            </a:r>
            <a:r>
              <a:rPr lang="en-US" altLang="ko-KR" dirty="0" smtClean="0"/>
              <a:t>plausible</a:t>
            </a:r>
            <a:r>
              <a:rPr lang="ko-KR" altLang="en-US" dirty="0" smtClean="0"/>
              <a:t>한 원본이 가능하다면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b="1" dirty="0" smtClean="0"/>
              <a:t>Gaussian </a:t>
            </a:r>
            <a:r>
              <a:rPr lang="ko-KR" altLang="en-US" b="1" dirty="0" smtClean="0"/>
              <a:t>하나로 표현 못함</a:t>
            </a:r>
            <a:r>
              <a:rPr lang="ko-KR" altLang="en-US" dirty="0" smtClean="0"/>
              <a:t> → </a:t>
            </a:r>
            <a:r>
              <a:rPr lang="ko-KR" altLang="en-US" b="1" dirty="0" err="1" smtClean="0"/>
              <a:t>멀티모달</a:t>
            </a:r>
            <a:r>
              <a:rPr lang="ko-KR" altLang="en-US" b="1" dirty="0" smtClean="0"/>
              <a:t> 분포가 필요</a:t>
            </a:r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8269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70BD1350-A301-A80F-93B4-0B7425245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8B6E8462-423D-63BF-4224-0C63A7CA8D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baseline="0" dirty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BF4BBAFA-3335-32C0-5642-5733239176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3403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995D5BEE-23C1-6889-AE9A-E231747FD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>
            <a:extLst>
              <a:ext uri="{FF2B5EF4-FFF2-40B4-BE49-F238E27FC236}">
                <a16:creationId xmlns:a16="http://schemas.microsoft.com/office/drawing/2014/main" id="{7C71AAD2-8998-DDAB-DC00-73950254A9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smtClean="0"/>
              <a:t>이 수식은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노이즈가 더해진 데이터 </a:t>
            </a:r>
            <a:r>
              <a:rPr lang="en-US" altLang="ko-KR" dirty="0" err="1" smtClean="0"/>
              <a:t>xtx_txt</a:t>
            </a:r>
            <a:r>
              <a:rPr lang="en-US" altLang="ko-KR" dirty="0" smtClean="0"/>
              <a:t>​</a:t>
            </a:r>
            <a:r>
              <a:rPr lang="ko-KR" altLang="en-US" dirty="0" smtClean="0"/>
              <a:t>를 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이전 상태 </a:t>
            </a:r>
            <a:r>
              <a:rPr lang="en-US" altLang="ko-KR" dirty="0" smtClean="0"/>
              <a:t>xt−1x_{t-1}xt−1​</a:t>
            </a:r>
            <a:r>
              <a:rPr lang="ko-KR" altLang="en-US" dirty="0" smtClean="0"/>
              <a:t>를 추론할 수 있다</a:t>
            </a:r>
            <a:r>
              <a:rPr lang="en-US" altLang="ko-KR" dirty="0" smtClean="0"/>
              <a:t>.”</a:t>
            </a:r>
          </a:p>
          <a:p>
            <a:r>
              <a:rPr lang="ko-KR" altLang="en-US" dirty="0" smtClean="0"/>
              <a:t>는 걸 수학적으로 표현한 것이고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이는 </a:t>
            </a:r>
            <a:r>
              <a:rPr lang="ko-KR" altLang="en-US" b="1" dirty="0" smtClean="0"/>
              <a:t>확률적 </a:t>
            </a:r>
            <a:r>
              <a:rPr lang="ko-KR" altLang="en-US" b="1" dirty="0" err="1" smtClean="0"/>
              <a:t>역전파</a:t>
            </a:r>
            <a:r>
              <a:rPr lang="en-US" altLang="ko-KR" b="1" dirty="0" smtClean="0"/>
              <a:t>(reverse diffusion)</a:t>
            </a:r>
            <a:r>
              <a:rPr lang="ko-KR" altLang="en-US" dirty="0" smtClean="0"/>
              <a:t> 의 핵심 원리입니다</a:t>
            </a:r>
            <a:r>
              <a:rPr lang="en-US" altLang="ko-KR" dirty="0" smtClean="0"/>
              <a:t>.</a:t>
            </a:r>
          </a:p>
          <a:p>
            <a:pPr marL="158750" indent="0">
              <a:buNone/>
            </a:pPr>
            <a:endParaRPr lang="ko-KR" altLang="en-US" dirty="0" smtClean="0"/>
          </a:p>
        </p:txBody>
      </p:sp>
      <p:sp>
        <p:nvSpPr>
          <p:cNvPr id="174" name="Google Shape;174;p4:notes">
            <a:extLst>
              <a:ext uri="{FF2B5EF4-FFF2-40B4-BE49-F238E27FC236}">
                <a16:creationId xmlns:a16="http://schemas.microsoft.com/office/drawing/2014/main" id="{7BABEDBA-FA3F-E543-C2A5-69D840DF70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24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406866" y="2878336"/>
            <a:ext cx="1137826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50000"/>
              </a:lnSpc>
              <a:buSzPts val="3600"/>
            </a:pPr>
            <a:r>
              <a:rPr lang="en-US" altLang="ko-KR" sz="1800" b="1" dirty="0" smtClean="0"/>
              <a:t>Tackling the generative learning Trilemma With </a:t>
            </a:r>
            <a:r>
              <a:rPr lang="en-US" altLang="ko-KR" sz="1800" b="1" dirty="0" err="1" smtClean="0"/>
              <a:t>Denoising</a:t>
            </a:r>
            <a:r>
              <a:rPr lang="en-US" altLang="ko-KR" sz="1800" b="1" dirty="0" smtClean="0"/>
              <a:t> Diffusion GAN</a:t>
            </a:r>
            <a:r>
              <a:rPr lang="en-US" altLang="ko-KR" sz="1600" b="1" dirty="0" smtClean="0"/>
              <a:t>S</a:t>
            </a:r>
          </a:p>
        </p:txBody>
      </p:sp>
      <p:pic>
        <p:nvPicPr>
          <p:cNvPr id="160" name="Google Shape;1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7" y="129562"/>
            <a:ext cx="3193619" cy="87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 descr="그리기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1965" y="267405"/>
            <a:ext cx="2077627" cy="59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 descr="표지판이(가) 표시된 사진&#10;&#10;자동 생성된 설명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6968" y="129561"/>
            <a:ext cx="846663" cy="87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"/>
          <p:cNvSpPr/>
          <p:nvPr/>
        </p:nvSpPr>
        <p:spPr>
          <a:xfrm>
            <a:off x="2165295" y="4213048"/>
            <a:ext cx="7861406" cy="156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1600" dirty="0" err="1" smtClean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Hyunki</a:t>
            </a:r>
            <a:r>
              <a:rPr lang="en-US" altLang="ko-KR" sz="1600" dirty="0" smtClean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 lee</a:t>
            </a:r>
            <a:endParaRPr lang="en-US" altLang="ko-KR" sz="1200" dirty="0">
              <a:latin typeface="Times New Roman" panose="02020603050405020304" pitchFamily="18" charset="0"/>
              <a:ea typeface="THE정고딕110" panose="02020603020101020101" pitchFamily="18" charset="-127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altLang="ko-KR" sz="1200" dirty="0" smtClean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2025.04.16</a:t>
            </a:r>
          </a:p>
          <a:p>
            <a:pPr algn="ctr">
              <a:lnSpc>
                <a:spcPct val="90000"/>
              </a:lnSpc>
              <a:defRPr/>
            </a:pPr>
            <a:endParaRPr lang="en-US" altLang="ko-KR" sz="1200" dirty="0">
              <a:latin typeface="Times New Roman" panose="02020603050405020304" pitchFamily="18" charset="0"/>
              <a:ea typeface="THE정고딕11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1200" dirty="0">
              <a:latin typeface="Times New Roman" panose="02020603050405020304" pitchFamily="18" charset="0"/>
              <a:ea typeface="THE정고딕11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defRPr/>
            </a:pPr>
            <a:endParaRPr lang="en-US" altLang="ko-KR" sz="900" dirty="0">
              <a:latin typeface="Times New Roman" panose="02020603050405020304" pitchFamily="18" charset="0"/>
              <a:ea typeface="THE정고딕110"/>
              <a:cs typeface="Times New Roman" panose="02020603050405020304" pitchFamily="18" charset="0"/>
            </a:endParaRP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Medical</a:t>
            </a:r>
            <a:r>
              <a:rPr lang="ko-KR" altLang="en-US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Imaging</a:t>
            </a:r>
            <a:r>
              <a:rPr lang="ko-KR" altLang="en-US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 </a:t>
            </a: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&amp; Intelligent Reality Lab (MI2RL)</a:t>
            </a:r>
          </a:p>
          <a:p>
            <a:pPr algn="ctr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Convergence Medicine/Radiology, </a:t>
            </a:r>
            <a:endParaRPr lang="en-US" altLang="ko-KR" sz="900" dirty="0">
              <a:latin typeface="Times New Roman" panose="02020603050405020304" pitchFamily="18" charset="0"/>
              <a:ea typeface="THE정고딕110" panose="02020603020101020101" pitchFamily="18" charset="-127"/>
              <a:cs typeface="Times New Roman" panose="02020603050405020304" pitchFamily="18" charset="0"/>
            </a:endParaRP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University of Ulsan College of Medicine</a:t>
            </a: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Asan Medical Center</a:t>
            </a:r>
          </a:p>
          <a:p>
            <a:pPr algn="ctr" latinLnBrk="1">
              <a:lnSpc>
                <a:spcPct val="90000"/>
              </a:lnSpc>
              <a:defRPr/>
            </a:pPr>
            <a:r>
              <a:rPr lang="en-US" altLang="ko-KR" sz="900" dirty="0">
                <a:latin typeface="Times New Roman" panose="02020603050405020304" pitchFamily="18" charset="0"/>
                <a:ea typeface="THE정고딕110"/>
                <a:cs typeface="Times New Roman" panose="02020603050405020304" pitchFamily="18" charset="0"/>
              </a:rPr>
              <a:t>South Korea</a:t>
            </a:r>
          </a:p>
        </p:txBody>
      </p:sp>
      <p:sp>
        <p:nvSpPr>
          <p:cNvPr id="7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>
            <a:off x="2165295" y="3523740"/>
            <a:ext cx="7815704" cy="314350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 flipV="1">
            <a:off x="2023979" y="4739151"/>
            <a:ext cx="8359060" cy="45719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30901" y="3523740"/>
            <a:ext cx="2315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ICLR 2022 Spotlight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49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err="1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Diffusion GANS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667686" y="1184563"/>
            <a:ext cx="9839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MODELING DENOISING DISTRIBUTIONS WITH CONITIONAL </a:t>
            </a:r>
            <a:r>
              <a:rPr lang="en-US" altLang="ko-KR" sz="2400" dirty="0" smtClean="0"/>
              <a:t>GANs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408198" y="1156159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" t="25467" r="64721" b="25105"/>
          <a:stretch/>
        </p:blipFill>
        <p:spPr>
          <a:xfrm>
            <a:off x="6285539" y="5571212"/>
            <a:ext cx="1394212" cy="4506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679751" y="5580462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dirty="0" smtClean="0"/>
              <a:t>에 대한 예측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GAN </a:t>
            </a:r>
            <a:r>
              <a:rPr lang="ko-KR" altLang="en-US" sz="1800" dirty="0" smtClean="0"/>
              <a:t>기반 </a:t>
            </a:r>
            <a:endParaRPr lang="en-US" altLang="ko-KR" sz="1800" dirty="0" smtClean="0"/>
          </a:p>
          <a:p>
            <a:r>
              <a:rPr lang="en-US" altLang="ko-KR" sz="1800" dirty="0"/>
              <a:t>	</a:t>
            </a:r>
            <a:r>
              <a:rPr lang="en-US" altLang="ko-KR" sz="1800" dirty="0" smtClean="0"/>
              <a:t>+ diffusion process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2"/>
          <a:stretch/>
        </p:blipFill>
        <p:spPr>
          <a:xfrm>
            <a:off x="667686" y="1682093"/>
            <a:ext cx="5337188" cy="36729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26"/>
          <a:stretch/>
        </p:blipFill>
        <p:spPr>
          <a:xfrm>
            <a:off x="6004874" y="1672168"/>
            <a:ext cx="5423781" cy="361116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729239" y="1981867"/>
            <a:ext cx="10612823" cy="3406751"/>
            <a:chOff x="729239" y="1907219"/>
            <a:chExt cx="10612823" cy="3406751"/>
          </a:xfrm>
        </p:grpSpPr>
        <p:sp>
          <p:nvSpPr>
            <p:cNvPr id="14" name="직사각형 13"/>
            <p:cNvSpPr/>
            <p:nvPr/>
          </p:nvSpPr>
          <p:spPr>
            <a:xfrm flipV="1">
              <a:off x="4770120" y="3586543"/>
              <a:ext cx="1045240" cy="160302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flipV="1">
              <a:off x="729239" y="5054890"/>
              <a:ext cx="5193394" cy="259080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 flipV="1">
              <a:off x="8976359" y="3271467"/>
              <a:ext cx="2309045" cy="163210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 flipV="1">
              <a:off x="3810001" y="3892091"/>
              <a:ext cx="1653540" cy="140671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flipV="1">
              <a:off x="7376160" y="1907219"/>
              <a:ext cx="3965902" cy="110149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flipV="1">
              <a:off x="6850381" y="3989862"/>
              <a:ext cx="4251960" cy="132557"/>
            </a:xfrm>
            <a:prstGeom prst="rect">
              <a:avLst/>
            </a:prstGeom>
            <a:solidFill>
              <a:srgbClr val="FFFF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1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err="1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Diffusion GANS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3" y="923771"/>
            <a:ext cx="5669861" cy="4092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/>
              <p:cNvSpPr/>
              <p:nvPr/>
            </p:nvSpPr>
            <p:spPr>
              <a:xfrm>
                <a:off x="6663343" y="2176525"/>
                <a:ext cx="420465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800" dirty="0" smtClean="0"/>
                  <a:t> : </a:t>
                </a:r>
                <a:r>
                  <a:rPr lang="ko-KR" altLang="en-US" sz="1800" dirty="0"/>
                  <a:t>현재 </a:t>
                </a:r>
                <a:r>
                  <a:rPr lang="en-US" altLang="ko-KR" sz="1800" dirty="0"/>
                  <a:t>noisy </a:t>
                </a:r>
                <a:r>
                  <a:rPr lang="ko-KR" altLang="en-US" sz="1800" dirty="0" smtClean="0"/>
                  <a:t>이미지</a:t>
                </a:r>
                <a:endParaRPr lang="ko-KR" altLang="en-US" sz="1800" dirty="0"/>
              </a:p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: latent noise (</a:t>
                </a:r>
                <a:r>
                  <a:rPr lang="ko-KR" altLang="en-US" sz="1800" dirty="0" err="1"/>
                  <a:t>랜덤한</a:t>
                </a:r>
                <a:r>
                  <a:rPr lang="ko-KR" altLang="en-US" sz="1800" dirty="0"/>
                  <a:t> 다양성 확보용</a:t>
                </a:r>
                <a:r>
                  <a:rPr lang="en-US" altLang="ko-KR" sz="1800" dirty="0" smtClean="0"/>
                  <a:t>)</a:t>
                </a:r>
                <a:endParaRPr lang="en-US" altLang="ko-KR" sz="1800" dirty="0"/>
              </a:p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800" dirty="0" smtClean="0"/>
                  <a:t> </a:t>
                </a:r>
                <a:r>
                  <a:rPr lang="en-US" altLang="ko-KR" sz="1800" dirty="0"/>
                  <a:t>: </a:t>
                </a:r>
                <a:r>
                  <a:rPr lang="ko-KR" altLang="en-US" sz="1800" dirty="0"/>
                  <a:t>현재 </a:t>
                </a:r>
                <a:r>
                  <a:rPr lang="en-US" altLang="ko-KR" sz="1800" dirty="0" err="1"/>
                  <a:t>timestep</a:t>
                </a:r>
                <a:r>
                  <a:rPr lang="en-US" altLang="ko-KR" sz="1800" dirty="0"/>
                  <a:t> (</a:t>
                </a:r>
                <a:r>
                  <a:rPr lang="ko-KR" altLang="en-US" sz="1800" dirty="0"/>
                  <a:t>조건 정보</a:t>
                </a:r>
                <a:r>
                  <a:rPr lang="en-US" altLang="ko-KR" sz="1800" dirty="0"/>
                  <a:t>)</a:t>
                </a:r>
              </a:p>
            </p:txBody>
          </p:sp>
        </mc:Choice>
        <mc:Fallback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43" y="2176525"/>
                <a:ext cx="4204653" cy="923330"/>
              </a:xfrm>
              <a:prstGeom prst="rect">
                <a:avLst/>
              </a:prstGeom>
              <a:blipFill>
                <a:blip r:embed="rId4"/>
                <a:stretch>
                  <a:fillRect t="-3289" b="-9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43" y="1314447"/>
            <a:ext cx="2862102" cy="8620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775" y="3271847"/>
            <a:ext cx="2733619" cy="9789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/>
              <p:cNvSpPr/>
              <p:nvPr/>
            </p:nvSpPr>
            <p:spPr>
              <a:xfrm>
                <a:off x="6663342" y="4250777"/>
                <a:ext cx="420465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800" dirty="0" smtClean="0"/>
                  <a:t> : real or fake image</a:t>
                </a:r>
                <a:endParaRPr lang="ko-KR" alt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800" dirty="0"/>
                  <a:t>: </a:t>
                </a:r>
                <a:r>
                  <a:rPr lang="ko-KR" altLang="en-US" sz="1800" dirty="0"/>
                  <a:t>현재 </a:t>
                </a:r>
                <a:r>
                  <a:rPr lang="en-US" altLang="ko-KR" sz="1800" dirty="0"/>
                  <a:t>noisy </a:t>
                </a:r>
                <a:r>
                  <a:rPr lang="ko-KR" altLang="en-US" sz="1800" dirty="0"/>
                  <a:t>이미지 </a:t>
                </a:r>
                <a:endParaRPr lang="en-US" altLang="ko-KR" sz="1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800" dirty="0" smtClean="0"/>
                  <a:t> </a:t>
                </a:r>
                <a:r>
                  <a:rPr lang="en-US" altLang="ko-KR" sz="1800" dirty="0"/>
                  <a:t>: </a:t>
                </a:r>
                <a:r>
                  <a:rPr lang="ko-KR" altLang="en-US" sz="1800" dirty="0"/>
                  <a:t>현재 </a:t>
                </a:r>
                <a:r>
                  <a:rPr lang="en-US" altLang="ko-KR" sz="1800" dirty="0" err="1"/>
                  <a:t>timestep</a:t>
                </a:r>
                <a:r>
                  <a:rPr lang="en-US" altLang="ko-KR" sz="1800" dirty="0"/>
                  <a:t> (</a:t>
                </a:r>
                <a:r>
                  <a:rPr lang="ko-KR" altLang="en-US" sz="1800" dirty="0"/>
                  <a:t>조건 정보</a:t>
                </a:r>
                <a:r>
                  <a:rPr lang="en-US" altLang="ko-KR" sz="1800" dirty="0"/>
                  <a:t>)</a:t>
                </a:r>
              </a:p>
            </p:txBody>
          </p:sp>
        </mc:Choice>
        <mc:Fallback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342" y="4250777"/>
                <a:ext cx="4204653" cy="923330"/>
              </a:xfrm>
              <a:prstGeom prst="rect">
                <a:avLst/>
              </a:prstGeom>
              <a:blipFill>
                <a:blip r:embed="rId7"/>
                <a:stretch>
                  <a:fillRect t="-3289" b="-98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3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>
            <a:off x="0" y="2992582"/>
            <a:ext cx="12191999" cy="1120684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 flipV="1">
            <a:off x="1928250" y="3838946"/>
            <a:ext cx="7815704" cy="45719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10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76" y="1263431"/>
            <a:ext cx="8130234" cy="46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1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>
            <a:off x="0" y="2992582"/>
            <a:ext cx="12191999" cy="1120684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EXPERIMENT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 flipV="1">
            <a:off x="1928250" y="3838946"/>
            <a:ext cx="7815704" cy="45719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4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667686" y="1184563"/>
            <a:ext cx="842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OVERCOMING THE GENERATIVE LEARNING TRILEMMA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391161" y="1152425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2" r="5756"/>
          <a:stretch/>
        </p:blipFill>
        <p:spPr>
          <a:xfrm>
            <a:off x="257696" y="1681659"/>
            <a:ext cx="5162204" cy="50239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195" y="1878962"/>
            <a:ext cx="6060679" cy="381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391161" y="1152425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1" y="2028958"/>
            <a:ext cx="11796328" cy="2154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667686" y="1184563"/>
            <a:ext cx="842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OVERCOMING THE GENERATIVE LEARNING TRILEMMA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84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391161" y="1152425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667686" y="1184563"/>
            <a:ext cx="842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OVERCOMING THE GENERATIVE LEARNING TRILEMMA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6" y="2106876"/>
            <a:ext cx="5048838" cy="39112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/>
              <p:cNvSpPr/>
              <p:nvPr/>
            </p:nvSpPr>
            <p:spPr>
              <a:xfrm>
                <a:off x="5847183" y="2476476"/>
                <a:ext cx="6096000" cy="193899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b="1" dirty="0" smtClean="0"/>
                  <a:t>Baseline:</a:t>
                </a:r>
                <a:r>
                  <a:rPr lang="en-US" altLang="ko-KR" sz="2000" dirty="0"/>
                  <a:t> Generator</a:t>
                </a:r>
                <a:r>
                  <a:rPr lang="ko-KR" altLang="en-US" sz="2000" dirty="0"/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​ </a:t>
                </a:r>
                <a:r>
                  <a:rPr lang="en-US" altLang="ko-KR" sz="2000" dirty="0"/>
                  <a:t>(clean </a:t>
                </a:r>
                <a:r>
                  <a:rPr lang="ko-KR" altLang="en-US" sz="2000" dirty="0"/>
                  <a:t>이미지</a:t>
                </a:r>
                <a:r>
                  <a:rPr lang="en-US" altLang="ko-KR" sz="2000" dirty="0"/>
                  <a:t>) </a:t>
                </a:r>
                <a:r>
                  <a:rPr lang="ko-KR" altLang="en-US" sz="2000" dirty="0" smtClean="0"/>
                  <a:t>예측</a:t>
                </a:r>
                <a:endParaRPr lang="en-US" altLang="ko-KR" sz="2000" dirty="0" smtClean="0"/>
              </a:p>
              <a:p>
                <a:r>
                  <a:rPr lang="ko-KR" altLang="en-US" sz="2000" dirty="0" smtClean="0"/>
                  <a:t>                  </a:t>
                </a:r>
                <a:r>
                  <a:rPr lang="ko-KR" altLang="en-US" sz="2000" dirty="0"/>
                  <a:t>→ </a:t>
                </a:r>
                <a:r>
                  <a:rPr lang="en-US" altLang="ko-KR" sz="2000" dirty="0"/>
                  <a:t>posterior </a:t>
                </a:r>
                <a:r>
                  <a:rPr lang="ko-KR" altLang="en-US" sz="2000" dirty="0"/>
                  <a:t>기반 샘플링으로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/>
                  <a:t>​</a:t>
                </a:r>
                <a:r>
                  <a:rPr lang="ko-KR" altLang="en-US" sz="2000" dirty="0"/>
                  <a:t>생성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b="1" dirty="0" smtClean="0"/>
                  <a:t>Direct </a:t>
                </a:r>
                <a:r>
                  <a:rPr lang="en-US" altLang="ko-KR" sz="2000" b="1" dirty="0" err="1"/>
                  <a:t>denoising</a:t>
                </a:r>
                <a:r>
                  <a:rPr lang="en-US" altLang="ko-KR" sz="2000" b="1" dirty="0"/>
                  <a:t>:</a:t>
                </a:r>
                <a:r>
                  <a:rPr lang="en-US" altLang="ko-KR" sz="2000" dirty="0"/>
                  <a:t> Generator</a:t>
                </a:r>
                <a:r>
                  <a:rPr lang="ko-KR" altLang="en-US" sz="2000" dirty="0"/>
                  <a:t>가 직접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​​ </a:t>
                </a:r>
                <a:r>
                  <a:rPr lang="ko-KR" altLang="en-US" sz="2000" dirty="0"/>
                  <a:t>생성</a:t>
                </a:r>
                <a:r>
                  <a:rPr lang="en-US" altLang="ko-KR" sz="20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2000" b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b="1" dirty="0" smtClean="0"/>
                  <a:t>Noise </a:t>
                </a:r>
                <a:r>
                  <a:rPr lang="en-US" altLang="ko-KR" sz="2000" b="1" dirty="0"/>
                  <a:t>generation:</a:t>
                </a:r>
                <a:r>
                  <a:rPr lang="en-US" altLang="ko-KR" sz="2000" dirty="0"/>
                  <a:t> Generator</a:t>
                </a:r>
                <a:r>
                  <a:rPr lang="ko-KR" altLang="en-US" sz="2000" dirty="0"/>
                  <a:t>가 노이즈 </a:t>
                </a:r>
                <a:r>
                  <a:rPr lang="el-GR" altLang="ko-KR" sz="2000" dirty="0" smtClean="0"/>
                  <a:t>ϵ </a:t>
                </a:r>
                <a:r>
                  <a:rPr lang="ko-KR" altLang="en-US" sz="2000" dirty="0"/>
                  <a:t>예측</a:t>
                </a:r>
              </a:p>
            </p:txBody>
          </p:sp>
        </mc:Choice>
        <mc:Fallback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83" y="2476476"/>
                <a:ext cx="6096000" cy="1938992"/>
              </a:xfrm>
              <a:prstGeom prst="rect">
                <a:avLst/>
              </a:prstGeom>
              <a:blipFill>
                <a:blip r:embed="rId4"/>
                <a:stretch>
                  <a:fillRect l="-900" t="-1572" b="-50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77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391161" y="1152425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667686" y="1184563"/>
            <a:ext cx="842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OVERCOMING THE GENERATIVE LEARNING TRILEMMA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6" y="1620167"/>
            <a:ext cx="11504815" cy="493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>
            <a:off x="0" y="2992582"/>
            <a:ext cx="12191999" cy="1120684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CONCLUSIONS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 flipV="1">
            <a:off x="1928250" y="3838946"/>
            <a:ext cx="7815704" cy="45719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41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21"/>
          <a:stretch/>
        </p:blipFill>
        <p:spPr>
          <a:xfrm>
            <a:off x="2534521" y="667584"/>
            <a:ext cx="6125430" cy="15802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54" y="2730547"/>
            <a:ext cx="6460028" cy="3632118"/>
          </a:xfrm>
          <a:prstGeom prst="rect">
            <a:avLst/>
          </a:prstGeom>
        </p:spPr>
      </p:pic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>
            <a:off x="268780" y="2202106"/>
            <a:ext cx="11367403" cy="45719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39707" y="2335297"/>
            <a:ext cx="2315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ICLR 2022 Spotlight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85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391161" y="1180418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705010" y="1288562"/>
            <a:ext cx="10046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문제 제기</a:t>
            </a:r>
            <a:r>
              <a:rPr lang="en-US" altLang="ko-KR" sz="1600" dirty="0"/>
              <a:t>: </a:t>
            </a:r>
            <a:r>
              <a:rPr lang="ko-KR" altLang="en-US" sz="1600" dirty="0"/>
              <a:t>확산 모델은 높은 품질과 다양한 샘플을 생성하지만</a:t>
            </a:r>
            <a:r>
              <a:rPr lang="en-US" altLang="ko-KR" sz="1600" dirty="0"/>
              <a:t>, </a:t>
            </a:r>
            <a:r>
              <a:rPr lang="ko-KR" altLang="en-US" sz="1600" b="1" dirty="0"/>
              <a:t>느린 샘플링 속도</a:t>
            </a:r>
            <a:r>
              <a:rPr lang="ko-KR" altLang="en-US" sz="1600" dirty="0"/>
              <a:t>가 실제 활용을 어렵게 만듦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 </a:t>
            </a:r>
            <a:r>
              <a:rPr lang="ko-KR" altLang="en-US" sz="1600" dirty="0"/>
              <a:t>이는 </a:t>
            </a:r>
            <a:r>
              <a:rPr lang="ko-KR" altLang="en-US" sz="1600" b="1" dirty="0" err="1"/>
              <a:t>가우시안</a:t>
            </a:r>
            <a:r>
              <a:rPr lang="ko-KR" altLang="en-US" sz="1600" b="1" dirty="0"/>
              <a:t> 가정</a:t>
            </a:r>
            <a:r>
              <a:rPr lang="ko-KR" altLang="en-US" sz="1600" dirty="0"/>
              <a:t>에 기반한 작은 </a:t>
            </a:r>
            <a:r>
              <a:rPr lang="ko-KR" altLang="en-US" sz="1600" dirty="0" err="1"/>
              <a:t>디노이징</a:t>
            </a:r>
            <a:r>
              <a:rPr lang="ko-KR" altLang="en-US" sz="1600" dirty="0"/>
              <a:t> 스텝 때문임</a:t>
            </a:r>
            <a:r>
              <a:rPr lang="en-US" altLang="ko-KR" sz="1600" dirty="0"/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391161" y="2373438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705010" y="2481582"/>
            <a:ext cx="990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제안 방법</a:t>
            </a:r>
            <a:r>
              <a:rPr lang="en-US" altLang="ko-KR" sz="1600" dirty="0"/>
              <a:t>: </a:t>
            </a:r>
            <a:r>
              <a:rPr lang="ko-KR" altLang="en-US" sz="1600" dirty="0"/>
              <a:t>이를 해결하기 위해 **</a:t>
            </a:r>
            <a:r>
              <a:rPr lang="en-US" altLang="ko-KR" sz="1600" dirty="0" err="1"/>
              <a:t>Denoising</a:t>
            </a:r>
            <a:r>
              <a:rPr lang="en-US" altLang="ko-KR" sz="1600" dirty="0"/>
              <a:t> Diffusion GAN (DD-GAN)**</a:t>
            </a:r>
            <a:r>
              <a:rPr lang="ko-KR" altLang="en-US" sz="1600" dirty="0"/>
              <a:t>을 제안</a:t>
            </a:r>
            <a:r>
              <a:rPr lang="en-US" altLang="ko-KR" sz="1600" dirty="0"/>
              <a:t>. </a:t>
            </a:r>
            <a:endParaRPr lang="en-US" altLang="ko-KR" sz="1600" dirty="0" smtClean="0"/>
          </a:p>
          <a:p>
            <a:r>
              <a:rPr lang="ko-KR" altLang="en-US" sz="1600" dirty="0" smtClean="0"/>
              <a:t>각 </a:t>
            </a:r>
            <a:r>
              <a:rPr lang="ko-KR" altLang="en-US" sz="1600" dirty="0" err="1"/>
              <a:t>디노이징</a:t>
            </a:r>
            <a:r>
              <a:rPr lang="ko-KR" altLang="en-US" sz="1600" dirty="0"/>
              <a:t> 단계를 단순한 </a:t>
            </a:r>
            <a:r>
              <a:rPr lang="ko-KR" altLang="en-US" sz="1600" dirty="0" err="1"/>
              <a:t>가우시안</a:t>
            </a:r>
            <a:r>
              <a:rPr lang="ko-KR" altLang="en-US" sz="1600" dirty="0"/>
              <a:t> 분포가 아닌 </a:t>
            </a:r>
            <a:r>
              <a:rPr lang="en-US" altLang="ko-KR" sz="1600" dirty="0" smtClean="0"/>
              <a:t>multi-modal</a:t>
            </a:r>
            <a:r>
              <a:rPr lang="ko-KR" altLang="en-US" sz="1600" dirty="0" smtClean="0"/>
              <a:t>인 </a:t>
            </a:r>
            <a:r>
              <a:rPr lang="ko-KR" altLang="en-US" sz="1600" dirty="0"/>
              <a:t>분포로 모델링하여</a:t>
            </a:r>
            <a:r>
              <a:rPr lang="en-US" altLang="ko-KR" sz="1600" dirty="0"/>
              <a:t>, </a:t>
            </a:r>
            <a:r>
              <a:rPr lang="ko-KR" altLang="en-US" sz="1600" b="1" dirty="0"/>
              <a:t>큰 </a:t>
            </a:r>
            <a:r>
              <a:rPr lang="ko-KR" altLang="en-US" sz="1600" b="1" dirty="0" smtClean="0"/>
              <a:t>스텝</a:t>
            </a:r>
            <a:r>
              <a:rPr lang="ko-KR" altLang="en-US" sz="1600" dirty="0" smtClean="0"/>
              <a:t>이 </a:t>
            </a:r>
            <a:r>
              <a:rPr lang="ko-KR" altLang="en-US" sz="1600" dirty="0"/>
              <a:t>가능하게 함</a:t>
            </a:r>
            <a:r>
              <a:rPr lang="en-US" altLang="ko-KR" sz="1600" dirty="0"/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412111" y="3592623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725960" y="3710098"/>
            <a:ext cx="10649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결과</a:t>
            </a:r>
            <a:r>
              <a:rPr lang="en-US" altLang="ko-KR" sz="1600" dirty="0"/>
              <a:t>: </a:t>
            </a:r>
            <a:r>
              <a:rPr lang="ko-KR" altLang="en-US" sz="1600" dirty="0"/>
              <a:t>실험을 통해 </a:t>
            </a:r>
            <a:r>
              <a:rPr lang="en-US" altLang="ko-KR" sz="1600" dirty="0"/>
              <a:t>DD-GAN</a:t>
            </a:r>
            <a:r>
              <a:rPr lang="ko-KR" altLang="en-US" sz="1600" dirty="0"/>
              <a:t>이 기존 확산 모델 수준의 </a:t>
            </a:r>
            <a:r>
              <a:rPr lang="ko-KR" altLang="en-US" sz="1600" b="1" dirty="0"/>
              <a:t>높은 품질과 다양성</a:t>
            </a:r>
            <a:r>
              <a:rPr lang="ko-KR" altLang="en-US" sz="1600" dirty="0"/>
              <a:t>을 유지하면서도</a:t>
            </a:r>
            <a:r>
              <a:rPr lang="en-US" altLang="ko-KR" sz="1600" dirty="0"/>
              <a:t>, </a:t>
            </a:r>
            <a:r>
              <a:rPr lang="ko-KR" altLang="en-US" sz="1600" b="1" dirty="0"/>
              <a:t>샘플링 속도는 훨씬 빠름</a:t>
            </a:r>
            <a:r>
              <a:rPr lang="en-US" altLang="ko-KR" sz="1600" dirty="0"/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0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f2f88eef6_0_0"/>
          <p:cNvSpPr txBox="1"/>
          <p:nvPr/>
        </p:nvSpPr>
        <p:spPr>
          <a:xfrm>
            <a:off x="1251766" y="1"/>
            <a:ext cx="63801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511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CC66"/>
              </a:buClr>
              <a:buSzPts val="6000"/>
              <a:buFont typeface="Malgun Gothic"/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Collaborators</a:t>
            </a:r>
            <a:endParaRPr sz="54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51" name="Google Shape;351;g16f2f88eef6_0_0"/>
          <p:cNvGrpSpPr/>
          <p:nvPr/>
        </p:nvGrpSpPr>
        <p:grpSpPr>
          <a:xfrm>
            <a:off x="410144" y="1641309"/>
            <a:ext cx="11371408" cy="4534053"/>
            <a:chOff x="410144" y="1641309"/>
            <a:chExt cx="11371408" cy="4534053"/>
          </a:xfrm>
        </p:grpSpPr>
        <p:grpSp>
          <p:nvGrpSpPr>
            <p:cNvPr id="352" name="Google Shape;352;g16f2f88eef6_0_0"/>
            <p:cNvGrpSpPr/>
            <p:nvPr/>
          </p:nvGrpSpPr>
          <p:grpSpPr>
            <a:xfrm>
              <a:off x="410144" y="1641309"/>
              <a:ext cx="3514774" cy="1732500"/>
              <a:chOff x="410155" y="1641309"/>
              <a:chExt cx="2640900" cy="1732500"/>
            </a:xfrm>
          </p:grpSpPr>
          <p:sp>
            <p:nvSpPr>
              <p:cNvPr id="353" name="Google Shape;353;g16f2f88eef6_0_0"/>
              <p:cNvSpPr/>
              <p:nvPr/>
            </p:nvSpPr>
            <p:spPr>
              <a:xfrm>
                <a:off x="410155" y="1641309"/>
                <a:ext cx="2640900" cy="173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Radiology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Joon Beom Seo, SangMin Lee</a:t>
                </a:r>
                <a:r>
                  <a:rPr lang="en-US" sz="1200" b="0" i="0" u="none" strike="noStrike" cap="none" baseline="300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A,B</a:t>
                </a:r>
                <a:endParaRPr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Dong Hyun, Yang, Hyung Jin Won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Ho Sung Kim, Seung Chai Jung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Ji Eun Park, So Jung Lee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Jeong Hyun Lee, Gilsun Hong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4" name="Google Shape;354;g16f2f88eef6_0_0"/>
              <p:cNvCxnSpPr/>
              <p:nvPr/>
            </p:nvCxnSpPr>
            <p:spPr>
              <a:xfrm>
                <a:off x="526489" y="2085809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55" name="Google Shape;355;g16f2f88eef6_0_0"/>
            <p:cNvGrpSpPr/>
            <p:nvPr/>
          </p:nvGrpSpPr>
          <p:grpSpPr>
            <a:xfrm>
              <a:off x="4470622" y="1641309"/>
              <a:ext cx="3514774" cy="1030800"/>
              <a:chOff x="3461081" y="1641310"/>
              <a:chExt cx="2640900" cy="1030800"/>
            </a:xfrm>
          </p:grpSpPr>
          <p:sp>
            <p:nvSpPr>
              <p:cNvPr id="356" name="Google Shape;356;g16f2f88eef6_0_0"/>
              <p:cNvSpPr/>
              <p:nvPr/>
            </p:nvSpPr>
            <p:spPr>
              <a:xfrm>
                <a:off x="3461081" y="1641310"/>
                <a:ext cx="2640900" cy="103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Pathology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Hyunjeong Go, Gyuheon Choi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Gyungyub Gong, Dong Eun Song</a:t>
                </a:r>
                <a:r>
                  <a:rPr lang="en-US" sz="1051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7" name="Google Shape;357;g16f2f88eef6_0_0"/>
              <p:cNvCxnSpPr/>
              <p:nvPr/>
            </p:nvCxnSpPr>
            <p:spPr>
              <a:xfrm>
                <a:off x="3579809" y="2085809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58" name="Google Shape;358;g16f2f88eef6_0_0"/>
            <p:cNvGrpSpPr/>
            <p:nvPr/>
          </p:nvGrpSpPr>
          <p:grpSpPr>
            <a:xfrm>
              <a:off x="8531095" y="1641309"/>
              <a:ext cx="3250457" cy="1104600"/>
              <a:chOff x="6512005" y="1641311"/>
              <a:chExt cx="2442300" cy="1104600"/>
            </a:xfrm>
          </p:grpSpPr>
          <p:sp>
            <p:nvSpPr>
              <p:cNvPr id="359" name="Google Shape;359;g16f2f88eef6_0_0"/>
              <p:cNvSpPr/>
              <p:nvPr/>
            </p:nvSpPr>
            <p:spPr>
              <a:xfrm>
                <a:off x="6512005" y="1641311"/>
                <a:ext cx="2442300" cy="11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Cardiology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Jaekwan Song, Jongmin Song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Young-Hak Kim</a:t>
                </a:r>
                <a:endParaRPr sz="6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0" name="Google Shape;360;g16f2f88eef6_0_0"/>
              <p:cNvCxnSpPr/>
              <p:nvPr/>
            </p:nvCxnSpPr>
            <p:spPr>
              <a:xfrm>
                <a:off x="6597545" y="2085809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61" name="Google Shape;361;g16f2f88eef6_0_0"/>
            <p:cNvGrpSpPr/>
            <p:nvPr/>
          </p:nvGrpSpPr>
          <p:grpSpPr>
            <a:xfrm>
              <a:off x="444907" y="3557370"/>
              <a:ext cx="3217376" cy="882900"/>
              <a:chOff x="9364507" y="2730500"/>
              <a:chExt cx="2417444" cy="882900"/>
            </a:xfrm>
          </p:grpSpPr>
          <p:sp>
            <p:nvSpPr>
              <p:cNvPr id="362" name="Google Shape;362;g16f2f88eef6_0_0"/>
              <p:cNvSpPr/>
              <p:nvPr/>
            </p:nvSpPr>
            <p:spPr>
              <a:xfrm>
                <a:off x="9364507" y="2730500"/>
                <a:ext cx="2417400" cy="88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Anesthesiology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Sung-Hoon Kim, Eun Ho Lee</a:t>
                </a:r>
                <a:r>
                  <a:rPr lang="en-US"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9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3" name="Google Shape;363;g16f2f88eef6_0_0"/>
              <p:cNvCxnSpPr/>
              <p:nvPr/>
            </p:nvCxnSpPr>
            <p:spPr>
              <a:xfrm>
                <a:off x="9454551" y="31750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64" name="Google Shape;364;g16f2f88eef6_0_0"/>
            <p:cNvGrpSpPr/>
            <p:nvPr/>
          </p:nvGrpSpPr>
          <p:grpSpPr>
            <a:xfrm>
              <a:off x="4467479" y="3557370"/>
              <a:ext cx="3252363" cy="1547700"/>
              <a:chOff x="410157" y="4769200"/>
              <a:chExt cx="2443732" cy="1547700"/>
            </a:xfrm>
          </p:grpSpPr>
          <p:sp>
            <p:nvSpPr>
              <p:cNvPr id="365" name="Google Shape;365;g16f2f88eef6_0_0"/>
              <p:cNvSpPr/>
              <p:nvPr/>
            </p:nvSpPr>
            <p:spPr>
              <a:xfrm>
                <a:off x="410157" y="4769200"/>
                <a:ext cx="2429400" cy="154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Neurology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Dong-Wha Kang, Chongsik Lee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Jaehong Lee, Sangbeom Jun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Misun Kwon, Beomjun Kim, Sun Kwon, Eun-Jae Lee</a:t>
                </a:r>
                <a:r>
                  <a:rPr lang="en-US" sz="8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6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6" name="Google Shape;366;g16f2f88eef6_0_0"/>
              <p:cNvCxnSpPr/>
              <p:nvPr/>
            </p:nvCxnSpPr>
            <p:spPr>
              <a:xfrm>
                <a:off x="526489" y="52197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67" name="Google Shape;367;g16f2f88eef6_0_0"/>
            <p:cNvGrpSpPr/>
            <p:nvPr/>
          </p:nvGrpSpPr>
          <p:grpSpPr>
            <a:xfrm>
              <a:off x="8391111" y="3557370"/>
              <a:ext cx="3351472" cy="1104600"/>
              <a:chOff x="3458661" y="4769200"/>
              <a:chExt cx="2518200" cy="1104600"/>
            </a:xfrm>
          </p:grpSpPr>
          <p:sp>
            <p:nvSpPr>
              <p:cNvPr id="368" name="Google Shape;368;g16f2f88eef6_0_0"/>
              <p:cNvSpPr/>
              <p:nvPr/>
            </p:nvSpPr>
            <p:spPr>
              <a:xfrm>
                <a:off x="3458661" y="4769200"/>
                <a:ext cx="2518200" cy="11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Surgery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Beom Seok Ko, JongHun Jeong</a:t>
                </a:r>
                <a:endParaRPr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Songchuk Kim, Tae-Yon Sung</a:t>
                </a:r>
                <a:r>
                  <a:rPr lang="en-US" sz="10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9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9" name="Google Shape;369;g16f2f88eef6_0_0"/>
              <p:cNvCxnSpPr/>
              <p:nvPr/>
            </p:nvCxnSpPr>
            <p:spPr>
              <a:xfrm>
                <a:off x="3579809" y="52197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70" name="Google Shape;370;g16f2f88eef6_0_0"/>
            <p:cNvGrpSpPr/>
            <p:nvPr/>
          </p:nvGrpSpPr>
          <p:grpSpPr>
            <a:xfrm>
              <a:off x="444979" y="5292462"/>
              <a:ext cx="3445301" cy="882900"/>
              <a:chOff x="6512006" y="4769199"/>
              <a:chExt cx="2588700" cy="882900"/>
            </a:xfrm>
          </p:grpSpPr>
          <p:sp>
            <p:nvSpPr>
              <p:cNvPr id="371" name="Google Shape;371;g16f2f88eef6_0_0"/>
              <p:cNvSpPr/>
              <p:nvPr/>
            </p:nvSpPr>
            <p:spPr>
              <a:xfrm>
                <a:off x="6512006" y="4769199"/>
                <a:ext cx="2588700" cy="88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Gastroenterology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Jeongsik Byeon, Kang Mo Kim, Do-hoon Kim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2" name="Google Shape;372;g16f2f88eef6_0_0"/>
              <p:cNvCxnSpPr/>
              <p:nvPr/>
            </p:nvCxnSpPr>
            <p:spPr>
              <a:xfrm>
                <a:off x="6597545" y="52197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73" name="Google Shape;373;g16f2f88eef6_0_0"/>
            <p:cNvGrpSpPr/>
            <p:nvPr/>
          </p:nvGrpSpPr>
          <p:grpSpPr>
            <a:xfrm>
              <a:off x="4441720" y="5292462"/>
              <a:ext cx="3217376" cy="882900"/>
              <a:chOff x="3439365" y="5134754"/>
              <a:chExt cx="2417444" cy="882900"/>
            </a:xfrm>
          </p:grpSpPr>
          <p:sp>
            <p:nvSpPr>
              <p:cNvPr id="374" name="Google Shape;374;g16f2f88eef6_0_0"/>
              <p:cNvSpPr/>
              <p:nvPr/>
            </p:nvSpPr>
            <p:spPr>
              <a:xfrm>
                <a:off x="3439365" y="5134754"/>
                <a:ext cx="2417400" cy="88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Emergency Medicine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Dong-Woo Seo</a:t>
                </a:r>
                <a:endParaRPr sz="12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75" name="Google Shape;375;g16f2f88eef6_0_0"/>
              <p:cNvCxnSpPr/>
              <p:nvPr/>
            </p:nvCxnSpPr>
            <p:spPr>
              <a:xfrm>
                <a:off x="3529409" y="5585255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76" name="Google Shape;376;g16f2f88eef6_0_0"/>
            <p:cNvGrpSpPr/>
            <p:nvPr/>
          </p:nvGrpSpPr>
          <p:grpSpPr>
            <a:xfrm>
              <a:off x="8459304" y="5292462"/>
              <a:ext cx="3194411" cy="809100"/>
              <a:chOff x="9364507" y="5645499"/>
              <a:chExt cx="2417444" cy="809100"/>
            </a:xfrm>
          </p:grpSpPr>
          <p:sp>
            <p:nvSpPr>
              <p:cNvPr id="377" name="Google Shape;377;g16f2f88eef6_0_0"/>
              <p:cNvSpPr/>
              <p:nvPr/>
            </p:nvSpPr>
            <p:spPr>
              <a:xfrm>
                <a:off x="9364507" y="5645499"/>
                <a:ext cx="2417400" cy="80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Pulmonology and Critical Care Medicine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36511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 b="0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Yoen-mok Oh, Sei Won Lee, Jin-won Huh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8" name="Google Shape;378;g16f2f88eef6_0_0"/>
              <p:cNvCxnSpPr/>
              <p:nvPr/>
            </p:nvCxnSpPr>
            <p:spPr>
              <a:xfrm>
                <a:off x="9454551" y="6096000"/>
                <a:ext cx="232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379" name="Google Shape;379;g16f2f88eef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8382" y="292462"/>
            <a:ext cx="3193619" cy="87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6f2f88eef6_0_0"/>
          <p:cNvPicPr preferRelativeResize="0"/>
          <p:nvPr/>
        </p:nvPicPr>
        <p:blipFill rotWithShape="1">
          <a:blip r:embed="rId4">
            <a:alphaModFix amt="50000"/>
          </a:blip>
          <a:srcRect l="5993" t="2115" r="14089" b="15571"/>
          <a:stretch/>
        </p:blipFill>
        <p:spPr>
          <a:xfrm>
            <a:off x="0" y="0"/>
            <a:ext cx="12191998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2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>
            <a:off x="152401" y="2992582"/>
            <a:ext cx="11367403" cy="1120684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 flipV="1">
            <a:off x="1928250" y="3838946"/>
            <a:ext cx="7815704" cy="45719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200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</a:t>
            </a:r>
            <a:r>
              <a:rPr lang="en-US" altLang="ko-KR" sz="2400" dirty="0" smtClean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ko-KR" sz="2400" dirty="0">
              <a:solidFill>
                <a:srgbClr val="006E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EDA30-AD2E-7F62-17DF-97EACB6F2717}"/>
              </a:ext>
            </a:extLst>
          </p:cNvPr>
          <p:cNvSpPr txBox="1"/>
          <p:nvPr/>
        </p:nvSpPr>
        <p:spPr>
          <a:xfrm>
            <a:off x="489265" y="865646"/>
            <a:ext cx="4448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The Generative Learning </a:t>
            </a:r>
            <a:r>
              <a:rPr lang="en-US" altLang="ko-KR" sz="2000" dirty="0" smtClean="0"/>
              <a:t>Trilemma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6" y="1500786"/>
            <a:ext cx="4915849" cy="44476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7D087-BB49-944A-130C-E4F955917EC8}"/>
              </a:ext>
            </a:extLst>
          </p:cNvPr>
          <p:cNvSpPr txBox="1"/>
          <p:nvPr/>
        </p:nvSpPr>
        <p:spPr>
          <a:xfrm>
            <a:off x="6540930" y="2223671"/>
            <a:ext cx="5400837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  : </a:t>
            </a:r>
            <a:r>
              <a:rPr lang="ko-KR" altLang="en-US" sz="1600" dirty="0"/>
              <a:t>빠르고 고품질 샘플 생성은 잘하지만</a:t>
            </a:r>
            <a:r>
              <a:rPr lang="en-US" altLang="ko-KR" sz="1600" dirty="0"/>
              <a:t>, 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                      </a:t>
            </a:r>
            <a:r>
              <a:rPr lang="ko-KR" altLang="en-US" sz="1600" dirty="0" smtClean="0"/>
              <a:t>모드 </a:t>
            </a:r>
            <a:r>
              <a:rPr lang="ko-KR" altLang="en-US" sz="1600" dirty="0"/>
              <a:t>커버리지가 낮음 </a:t>
            </a:r>
            <a:r>
              <a:rPr lang="en-US" altLang="ko-KR" sz="1600" dirty="0"/>
              <a:t>(mode collapse </a:t>
            </a:r>
            <a:r>
              <a:rPr lang="ko-KR" altLang="en-US" sz="1600" dirty="0"/>
              <a:t>문제</a:t>
            </a:r>
            <a:r>
              <a:rPr lang="en-US" altLang="ko-KR" sz="1600" dirty="0"/>
              <a:t>)</a:t>
            </a:r>
            <a:endParaRPr lang="en-US" altLang="ko-K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: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고품질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다양성은 뛰어나지만 느림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VAE : </a:t>
            </a:r>
            <a:r>
              <a:rPr lang="ko-KR" altLang="en-US" sz="1600" dirty="0"/>
              <a:t>모드 커버리지는 좋지만 샘플 품질이 낮음</a:t>
            </a:r>
            <a:r>
              <a:rPr lang="en-US" altLang="ko-KR" sz="1600" dirty="0"/>
              <a:t>.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657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</a:t>
            </a: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ko-KR" sz="2400" dirty="0">
              <a:solidFill>
                <a:srgbClr val="006E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" t="42232" r="-820" b="17644"/>
          <a:stretch/>
        </p:blipFill>
        <p:spPr>
          <a:xfrm>
            <a:off x="334702" y="1016448"/>
            <a:ext cx="8398804" cy="2281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7" y="3579680"/>
            <a:ext cx="1030748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</a:t>
            </a: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ko-KR" sz="2400" dirty="0">
              <a:solidFill>
                <a:srgbClr val="006E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" r="3894" b="8705"/>
          <a:stretch/>
        </p:blipFill>
        <p:spPr>
          <a:xfrm>
            <a:off x="292676" y="1002172"/>
            <a:ext cx="5556216" cy="4167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3827"/>
          <a:stretch/>
        </p:blipFill>
        <p:spPr>
          <a:xfrm>
            <a:off x="5867554" y="847204"/>
            <a:ext cx="6167535" cy="457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</a:t>
            </a: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altLang="ko-KR" sz="2400" dirty="0">
              <a:solidFill>
                <a:srgbClr val="006E6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65" y="1515358"/>
            <a:ext cx="9054127" cy="36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5C560603-75E4-7E40-3BD3-F5EE88659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B2157F52-0216-7637-8D39-4B37C1AF044F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D4A0ADB2-059F-3D36-1BED-30425965456A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0B310269-69F0-AEC9-E0E4-54458F02B4E7}"/>
              </a:ext>
            </a:extLst>
          </p:cNvPr>
          <p:cNvSpPr/>
          <p:nvPr/>
        </p:nvSpPr>
        <p:spPr>
          <a:xfrm>
            <a:off x="1" y="2992582"/>
            <a:ext cx="12192000" cy="1120684"/>
          </a:xfrm>
          <a:prstGeom prst="rect">
            <a:avLst/>
          </a:prstGeom>
          <a:solidFill>
            <a:srgbClr val="006E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n-US" altLang="ko-KR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ko-KR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Diffusion </a:t>
            </a:r>
            <a:r>
              <a:rPr lang="en-US" altLang="ko-KR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</a:t>
            </a:r>
            <a:endParaRPr lang="en-US" altLang="ko-KR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EDAB0ED1-F806-B4D9-1778-6A2C486FFD27}"/>
              </a:ext>
            </a:extLst>
          </p:cNvPr>
          <p:cNvSpPr/>
          <p:nvPr/>
        </p:nvSpPr>
        <p:spPr>
          <a:xfrm flipV="1">
            <a:off x="1928250" y="3838946"/>
            <a:ext cx="7815704" cy="45719"/>
          </a:xfrm>
          <a:prstGeom prst="rect">
            <a:avLst/>
          </a:prstGeom>
          <a:solidFill>
            <a:srgbClr val="FA8C1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76EA1E64-AE7D-1CEA-A881-76951A1A0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52401" y="15555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7" name="Google Shape;177;p4">
            <a:extLst>
              <a:ext uri="{FF2B5EF4-FFF2-40B4-BE49-F238E27FC236}">
                <a16:creationId xmlns:a16="http://schemas.microsoft.com/office/drawing/2014/main" id="{5B69DC32-AD0D-E4F0-7FEC-E63EE077ADB2}"/>
              </a:ext>
            </a:extLst>
          </p:cNvPr>
          <p:cNvCxnSpPr/>
          <p:nvPr/>
        </p:nvCxnSpPr>
        <p:spPr>
          <a:xfrm>
            <a:off x="152401" y="6705612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Google Shape;179;p4">
            <a:extLst>
              <a:ext uri="{FF2B5EF4-FFF2-40B4-BE49-F238E27FC236}">
                <a16:creationId xmlns:a16="http://schemas.microsoft.com/office/drawing/2014/main" id="{9B13F684-8D89-EADC-78AB-BD9E10DDFD9F}"/>
              </a:ext>
            </a:extLst>
          </p:cNvPr>
          <p:cNvSpPr/>
          <p:nvPr/>
        </p:nvSpPr>
        <p:spPr>
          <a:xfrm>
            <a:off x="667686" y="223838"/>
            <a:ext cx="11367403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400"/>
            </a:pPr>
            <a:r>
              <a:rPr lang="en-US" altLang="ko-KR" sz="2400" dirty="0" err="1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ko-KR" sz="2400" dirty="0">
                <a:solidFill>
                  <a:srgbClr val="006E6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Diffusion GANS</a:t>
            </a:r>
          </a:p>
        </p:txBody>
      </p:sp>
      <p:sp>
        <p:nvSpPr>
          <p:cNvPr id="5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147889" y="223837"/>
            <a:ext cx="519797" cy="519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A8C1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FA8C1E"/>
              </a:solidFill>
              <a:sym typeface="Arial"/>
            </a:endParaRPr>
          </a:p>
        </p:txBody>
      </p:sp>
      <p:cxnSp>
        <p:nvCxnSpPr>
          <p:cNvPr id="10" name="Google Shape;176;p4">
            <a:extLst>
              <a:ext uri="{FF2B5EF4-FFF2-40B4-BE49-F238E27FC236}">
                <a16:creationId xmlns:a16="http://schemas.microsoft.com/office/drawing/2014/main" id="{25DA6CE5-1E2B-21B0-782B-DF7DF6BADC3D}"/>
              </a:ext>
            </a:extLst>
          </p:cNvPr>
          <p:cNvCxnSpPr/>
          <p:nvPr/>
        </p:nvCxnSpPr>
        <p:spPr>
          <a:xfrm>
            <a:off x="147889" y="743634"/>
            <a:ext cx="1188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1051144" y="2114579"/>
            <a:ext cx="82621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기존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diffusion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모델들은 각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denoising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step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에서 분포를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Gaussian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으로 </a:t>
            </a:r>
            <a:r>
              <a:rPr lang="ko-KR" alt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근사하였음</a:t>
            </a:r>
            <a:r>
              <a:rPr lang="en-US" altLang="ko-KR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이 의 장단점과 큰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step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에서는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멀티모달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분포가 필요하다는 걸 수학적으로 설명해주는 </a:t>
            </a:r>
            <a:r>
              <a:rPr lang="ko-KR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파트</a:t>
            </a:r>
            <a:endParaRPr lang="en-US" altLang="ko-KR" sz="16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359039-AAE9-52A9-E6CD-DAD7D13196F3}"/>
              </a:ext>
            </a:extLst>
          </p:cNvPr>
          <p:cNvSpPr txBox="1"/>
          <p:nvPr/>
        </p:nvSpPr>
        <p:spPr>
          <a:xfrm>
            <a:off x="667686" y="1207423"/>
            <a:ext cx="1124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MULTIMODAL DENOISING DISTRIBUTIONS FOR LARGE DENOISING STEPS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180;p4">
            <a:extLst>
              <a:ext uri="{FF2B5EF4-FFF2-40B4-BE49-F238E27FC236}">
                <a16:creationId xmlns:a16="http://schemas.microsoft.com/office/drawing/2014/main" id="{5D924782-5D17-F431-73D6-2DDB49443C4E}"/>
              </a:ext>
            </a:extLst>
          </p:cNvPr>
          <p:cNvSpPr/>
          <p:nvPr/>
        </p:nvSpPr>
        <p:spPr>
          <a:xfrm>
            <a:off x="407787" y="1169051"/>
            <a:ext cx="334799" cy="467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6E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■</a:t>
            </a:r>
            <a:endParaRPr sz="1400" b="0" i="0" u="none" strike="noStrike" cap="none" dirty="0">
              <a:solidFill>
                <a:srgbClr val="006E6F"/>
              </a:solidFill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4160" y="479531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/>
              <a:t>매 </a:t>
            </a:r>
            <a:r>
              <a:rPr lang="en-US" altLang="ko-KR" sz="1600" dirty="0" err="1"/>
              <a:t>denoising</a:t>
            </a:r>
            <a:r>
              <a:rPr lang="en-US" altLang="ko-KR" sz="1600" dirty="0"/>
              <a:t> step</a:t>
            </a:r>
            <a:r>
              <a:rPr lang="ko-KR" altLang="en-US" sz="1600" dirty="0"/>
              <a:t>에서 </a:t>
            </a:r>
            <a:r>
              <a:rPr lang="en-US" altLang="ko-KR" sz="1600" dirty="0"/>
              <a:t>q(x_{t-1} | </a:t>
            </a:r>
            <a:r>
              <a:rPr lang="en-US" altLang="ko-KR" sz="1600" dirty="0" err="1"/>
              <a:t>x_t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en-US" altLang="ko-KR" sz="1600" b="1" dirty="0"/>
              <a:t>Gaussian</a:t>
            </a:r>
            <a:r>
              <a:rPr lang="ko-KR" altLang="en-US" sz="1600" dirty="0"/>
              <a:t>으로 근사 </a:t>
            </a:r>
            <a:endParaRPr lang="en-US" altLang="ko-KR" sz="1600" dirty="0"/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</a:t>
            </a:r>
            <a:r>
              <a:rPr lang="ko-KR" altLang="en-US" sz="1600" dirty="0"/>
              <a:t> 큰 </a:t>
            </a:r>
            <a:r>
              <a:rPr lang="en-US" altLang="ko-KR" sz="1600" dirty="0"/>
              <a:t>step</a:t>
            </a:r>
            <a:r>
              <a:rPr lang="ko-KR" altLang="en-US" sz="1600" dirty="0"/>
              <a:t>에서 부정확 </a:t>
            </a:r>
            <a:endParaRPr lang="en-US" altLang="ko-KR" sz="1600" dirty="0"/>
          </a:p>
          <a:p>
            <a:endParaRPr lang="en-US" altLang="ko-KR" sz="1600" dirty="0"/>
          </a:p>
          <a:p>
            <a:pPr marL="158750" indent="0">
              <a:buNone/>
            </a:pP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1600" b="1" dirty="0"/>
              <a:t> Conditional GAN</a:t>
            </a:r>
            <a:r>
              <a:rPr lang="ko-KR" altLang="en-US" sz="1600" dirty="0"/>
              <a:t>으로 모델링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1051144" y="3590867"/>
            <a:ext cx="3488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1</a:t>
            </a:r>
            <a:r>
              <a:rPr lang="en-US" altLang="ko-KR" sz="1600" dirty="0" smtClean="0"/>
              <a:t>.  </a:t>
            </a:r>
            <a:r>
              <a:rPr lang="en-US" altLang="ko-KR" sz="1600" dirty="0"/>
              <a:t>βₜ → 0 (step size</a:t>
            </a:r>
            <a:r>
              <a:rPr lang="ko-KR" altLang="en-US" sz="1600" dirty="0"/>
              <a:t>가 아주 작을 때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/>
              <p:cNvSpPr/>
              <p:nvPr/>
            </p:nvSpPr>
            <p:spPr>
              <a:xfrm>
                <a:off x="1070808" y="3975960"/>
                <a:ext cx="98307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 smtClean="0"/>
                  <a:t>2. 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 smtClean="0"/>
                  <a:t>자체가 </a:t>
                </a:r>
                <a:r>
                  <a:rPr lang="en-US" altLang="ko-KR" sz="1600" dirty="0"/>
                  <a:t>Gaussian</a:t>
                </a:r>
                <a:r>
                  <a:rPr lang="ko-KR" altLang="en-US" sz="1600" dirty="0"/>
                  <a:t>일 </a:t>
                </a:r>
                <a:r>
                  <a:rPr lang="ko-KR" altLang="en-US" sz="1600" dirty="0" smtClean="0"/>
                  <a:t>때 </a:t>
                </a:r>
                <a:r>
                  <a:rPr lang="en-US" altLang="ko-KR" sz="1600" dirty="0" smtClean="0"/>
                  <a:t>,</a:t>
                </a:r>
                <a:r>
                  <a:rPr lang="ko-KR" altLang="en-US" sz="1600" dirty="0" smtClean="0"/>
                  <a:t>          도 </a:t>
                </a:r>
                <a:r>
                  <a:rPr lang="en-US" altLang="ko-KR" sz="1600" dirty="0" smtClean="0"/>
                  <a:t>Gaussian </a:t>
                </a:r>
                <a:r>
                  <a:rPr lang="ko-KR" altLang="en-US" sz="1600" dirty="0" smtClean="0"/>
                  <a:t>으로 근사 </a:t>
                </a:r>
                <a:r>
                  <a:rPr lang="en-US" altLang="ko-KR" sz="1600" dirty="0" smtClean="0"/>
                  <a:t>, Bayes’ rule </a:t>
                </a:r>
                <a:r>
                  <a:rPr lang="ko-KR" altLang="en-US" sz="1600" dirty="0" smtClean="0"/>
                  <a:t>의 곱 도 </a:t>
                </a:r>
                <a:r>
                  <a:rPr lang="en-US" altLang="ko-KR" sz="1600" dirty="0" smtClean="0"/>
                  <a:t>Gaussian </a:t>
                </a:r>
                <a:r>
                  <a:rPr lang="ko-KR" altLang="en-US" sz="1600" dirty="0" smtClean="0"/>
                  <a:t>으로 유지    </a:t>
                </a:r>
                <a:endParaRPr lang="en-US" altLang="ko-KR" sz="1600" dirty="0" smtClean="0"/>
              </a:p>
            </p:txBody>
          </p:sp>
        </mc:Choice>
        <mc:Fallback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08" y="3975960"/>
                <a:ext cx="9830705" cy="338554"/>
              </a:xfrm>
              <a:prstGeom prst="rect">
                <a:avLst/>
              </a:prstGeom>
              <a:blipFill>
                <a:blip r:embed="rId3"/>
                <a:stretch>
                  <a:fillRect l="-372" t="-7143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45" y="2898454"/>
            <a:ext cx="3642429" cy="6881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" t="25467" r="64721" b="25105"/>
          <a:stretch/>
        </p:blipFill>
        <p:spPr>
          <a:xfrm>
            <a:off x="3940272" y="3984494"/>
            <a:ext cx="844952" cy="27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30002</TotalTime>
  <Words>812</Words>
  <Application>Microsoft Office PowerPoint</Application>
  <PresentationFormat>와이드스크린</PresentationFormat>
  <Paragraphs>144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THE정고딕110</vt:lpstr>
      <vt:lpstr>맑은 고딕</vt:lpstr>
      <vt:lpstr>맑은 고딕</vt:lpstr>
      <vt:lpstr>Arial</vt:lpstr>
      <vt:lpstr>Calibri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김민경</dc:creator>
  <cp:lastModifiedBy>MI2RL</cp:lastModifiedBy>
  <cp:revision>1946</cp:revision>
  <dcterms:created xsi:type="dcterms:W3CDTF">2019-10-31T04:46:14Z</dcterms:created>
  <dcterms:modified xsi:type="dcterms:W3CDTF">2025-04-16T02:32:21Z</dcterms:modified>
</cp:coreProperties>
</file>